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3"/>
  </p:notesMasterIdLst>
  <p:handoutMasterIdLst>
    <p:handoutMasterId r:id="rId14"/>
  </p:handoutMasterIdLst>
  <p:sldIdLst>
    <p:sldId id="256" r:id="rId3"/>
    <p:sldId id="258" r:id="rId4"/>
    <p:sldId id="259" r:id="rId5"/>
    <p:sldId id="260" r:id="rId6"/>
    <p:sldId id="266" r:id="rId7"/>
    <p:sldId id="264" r:id="rId8"/>
    <p:sldId id="265" r:id="rId9"/>
    <p:sldId id="261" r:id="rId10"/>
    <p:sldId id="262" r:id="rId11"/>
    <p:sldId id="263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  <a:srgbClr val="972D83"/>
    <a:srgbClr val="A14D33"/>
    <a:srgbClr val="2F387F"/>
    <a:srgbClr val="4B3681"/>
    <a:srgbClr val="E1C400"/>
    <a:srgbClr val="008891"/>
    <a:srgbClr val="A5CA1A"/>
    <a:srgbClr val="6B8689"/>
    <a:srgbClr val="EBD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414" autoAdjust="0"/>
  </p:normalViewPr>
  <p:slideViewPr>
    <p:cSldViewPr snapToGrid="0" snapToObjects="1">
      <p:cViewPr>
        <p:scale>
          <a:sx n="80" d="100"/>
          <a:sy n="80" d="100"/>
        </p:scale>
        <p:origin x="1507" y="3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23/11/2018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5A989-4AA1-E441-BD87-B2998961218A}" type="datetimeFigureOut">
              <a:rPr lang="en-US" smtClean="0"/>
              <a:t>23/11/2018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C3AA0-0127-1F48-84B6-5EC0961FA8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13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Increasing density within cities</a:t>
            </a:r>
            <a:r>
              <a:rPr lang="en-US" sz="1200" baseline="0" dirty="0" smtClean="0"/>
              <a:t> requires efficient routing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Devices send shit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We </a:t>
            </a:r>
            <a:r>
              <a:rPr lang="en-US" sz="1200" baseline="0" dirty="0" smtClean="0"/>
              <a:t>sniff shit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Focus on flow</a:t>
            </a:r>
            <a:r>
              <a:rPr lang="en-US" baseline="0" dirty="0" smtClean="0"/>
              <a:t> distribution across multiple exits (can’t be derived using simply counting people)</a:t>
            </a:r>
            <a:endParaRPr lang="aa-ET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 per person basis tracking – no storage of personal info of a device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C3AA0-0127-1F48-84B6-5EC0961FA80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81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passing</a:t>
            </a:r>
            <a:r>
              <a:rPr lang="nl-NL" baseline="0" dirty="0" smtClean="0"/>
              <a:t> devices</a:t>
            </a:r>
          </a:p>
          <a:p>
            <a:r>
              <a:rPr lang="en-US" dirty="0" smtClean="0"/>
              <a:t>one-hop neighboring nodes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C3AA0-0127-1F48-84B6-5EC0961FA80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400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Only store broadcasted from neighbours</a:t>
            </a:r>
          </a:p>
          <a:p>
            <a:r>
              <a:rPr lang="nl-NL" dirty="0" smtClean="0"/>
              <a:t>Geometric graph</a:t>
            </a:r>
          </a:p>
          <a:p>
            <a:r>
              <a:rPr lang="nl-NL" dirty="0" smtClean="0"/>
              <a:t>Average degree</a:t>
            </a:r>
            <a:r>
              <a:rPr lang="nl-NL" baseline="0" dirty="0" smtClean="0"/>
              <a:t> scalable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C3AA0-0127-1F48-84B6-5EC0961FA80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743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C3AA0-0127-1F48-84B6-5EC0961FA80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79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Three way junction, minimal</a:t>
            </a:r>
            <a:r>
              <a:rPr lang="nl-NL" baseline="0" dirty="0" smtClean="0"/>
              <a:t> leakge &amp; market (more people)</a:t>
            </a:r>
          </a:p>
          <a:p>
            <a:r>
              <a:rPr lang="nl-NL" baseline="0" dirty="0" smtClean="0"/>
              <a:t>Capture raw data, ran simulation afterwards to split algorithm development and measurements.</a:t>
            </a:r>
          </a:p>
          <a:p>
            <a:r>
              <a:rPr lang="nl-NL" baseline="0" dirty="0" smtClean="0"/>
              <a:t>Simulate receiveing packets by rerunning the recordings</a:t>
            </a:r>
            <a:endParaRPr lang="nl-NL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Measure 30 sec video every 5 minute, extrapolate as ground truth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C3AA0-0127-1F48-84B6-5EC0961FA80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184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Duidelijk uitleggen hoe getallen berekend zijn</a:t>
            </a:r>
            <a:br>
              <a:rPr lang="nl-NL" dirty="0" smtClean="0"/>
            </a:br>
            <a:r>
              <a:rPr lang="nl-NL" dirty="0" smtClean="0"/>
              <a:t>Cout</a:t>
            </a:r>
            <a:r>
              <a:rPr lang="nl-NL" baseline="0" dirty="0" smtClean="0"/>
              <a:t> = Ain * ratio (a-&gt;c) + Bin * ratio (b-&gt;c)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C3AA0-0127-1F48-84B6-5EC0961FA80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64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Much work</a:t>
            </a:r>
            <a:r>
              <a:rPr lang="nl-NL" baseline="0" dirty="0" smtClean="0"/>
              <a:t> ivensted in automated failing</a:t>
            </a:r>
          </a:p>
          <a:p>
            <a:r>
              <a:rPr lang="nl-NL" baseline="0" dirty="0" smtClean="0"/>
              <a:t>To close nodes- problem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C3AA0-0127-1F48-84B6-5EC0961FA80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347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C3AA0-0127-1F48-84B6-5EC0961FA80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8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23/11/2018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70" y="1924803"/>
            <a:ext cx="7560819" cy="321869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927D68B6-D62A-4CF0-826A-F01966285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5778" y="633941"/>
            <a:ext cx="7260381" cy="1035891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GB" sz="2800" dirty="0"/>
              <a:t>Distributed Crowd Flow Analysis Using Passive</a:t>
            </a:r>
            <a:br>
              <a:rPr lang="en-GB" sz="2800" dirty="0"/>
            </a:br>
            <a:r>
              <a:rPr lang="en-GB" sz="2800" dirty="0"/>
              <a:t>Packet </a:t>
            </a:r>
            <a:r>
              <a:rPr lang="en-GB" sz="2800" dirty="0" smtClean="0"/>
              <a:t>Sniffing</a:t>
            </a:r>
            <a:endParaRPr lang="aa-ET" sz="3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" t="-731" r="16014" b="731"/>
          <a:stretch/>
        </p:blipFill>
        <p:spPr>
          <a:xfrm>
            <a:off x="1569720" y="-68580"/>
            <a:ext cx="7574280" cy="5212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0198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176E7DD-F435-47D0-86CA-4B642E37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aa-ET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5A6FEF46-3EE1-4B0B-AD66-7A222F9B6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082279"/>
            <a:ext cx="7106464" cy="3486122"/>
          </a:xfrm>
        </p:spPr>
        <p:txBody>
          <a:bodyPr>
            <a:normAutofit/>
          </a:bodyPr>
          <a:lstStyle/>
          <a:p>
            <a:r>
              <a:rPr lang="en-US" dirty="0" smtClean="0"/>
              <a:t>Problem</a:t>
            </a:r>
          </a:p>
          <a:p>
            <a:r>
              <a:rPr lang="en-US" dirty="0" smtClean="0"/>
              <a:t>Crowd analysis</a:t>
            </a:r>
          </a:p>
          <a:p>
            <a:r>
              <a:rPr lang="en-US" dirty="0" smtClean="0"/>
              <a:t>Large area</a:t>
            </a:r>
          </a:p>
          <a:p>
            <a:r>
              <a:rPr lang="en-US" dirty="0" smtClean="0"/>
              <a:t>Big brother?</a:t>
            </a:r>
          </a:p>
          <a:p>
            <a:endParaRPr lang="en-US" dirty="0"/>
          </a:p>
        </p:txBody>
      </p:sp>
      <p:pic>
        <p:nvPicPr>
          <p:cNvPr id="1026" name="Picture 2" descr="Afbeeldingsresultaat voor face detection stre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926" y="3218703"/>
            <a:ext cx="4523394" cy="192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41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High level overview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Low power strategically placed nodes</a:t>
            </a:r>
          </a:p>
          <a:p>
            <a:r>
              <a:rPr lang="en-US" dirty="0" smtClean="0"/>
              <a:t>Interconnectivity between nodes</a:t>
            </a:r>
          </a:p>
          <a:p>
            <a:r>
              <a:rPr lang="nl-NL" dirty="0" smtClean="0"/>
              <a:t>Wi-Fi sniffing</a:t>
            </a:r>
          </a:p>
          <a:p>
            <a:r>
              <a:rPr lang="nl-NL" dirty="0" smtClean="0"/>
              <a:t>Scalable topology</a:t>
            </a:r>
          </a:p>
          <a:p>
            <a:r>
              <a:rPr lang="nl-NL" dirty="0" smtClean="0"/>
              <a:t>Uplink only reports flow magnitude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4181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r>
              <a:rPr lang="nl-NL" dirty="0" smtClean="0"/>
              <a:t> 1/2</a:t>
            </a:r>
            <a:endParaRPr lang="nl-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756" y="1906225"/>
            <a:ext cx="4686300" cy="2495550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Direct and indirect detection</a:t>
            </a:r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651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r>
              <a:rPr lang="nl-NL" dirty="0" smtClean="0"/>
              <a:t> 2/2</a:t>
            </a:r>
            <a:endParaRPr lang="nl-NL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t="1657"/>
          <a:stretch/>
        </p:blipFill>
        <p:spPr>
          <a:xfrm>
            <a:off x="1685407" y="1986064"/>
            <a:ext cx="3687817" cy="19710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t="3202"/>
          <a:stretch/>
        </p:blipFill>
        <p:spPr>
          <a:xfrm>
            <a:off x="5316338" y="1993684"/>
            <a:ext cx="3687818" cy="20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7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</a:t>
            </a:r>
            <a:r>
              <a:rPr lang="nl-NL" dirty="0" smtClean="0"/>
              <a:t>xperiment</a:t>
            </a:r>
            <a:endParaRPr lang="nl-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11" y="1260847"/>
            <a:ext cx="3761864" cy="34861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456" y="2209626"/>
            <a:ext cx="2678099" cy="253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2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</a:t>
            </a:r>
            <a:r>
              <a:rPr lang="nl-NL" dirty="0" smtClean="0"/>
              <a:t>esult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06" y="1321913"/>
            <a:ext cx="3058100" cy="1409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747" y="1321913"/>
            <a:ext cx="3055282" cy="1409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26" y="2898755"/>
            <a:ext cx="3577356" cy="185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3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Discussion</a:t>
            </a:r>
            <a:endParaRPr lang="nl-NL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1"/>
          <a:stretch/>
        </p:blipFill>
        <p:spPr>
          <a:xfrm>
            <a:off x="4136381" y="1315052"/>
            <a:ext cx="2867293" cy="30220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" b="5226"/>
          <a:stretch/>
        </p:blipFill>
        <p:spPr>
          <a:xfrm>
            <a:off x="1681472" y="1311727"/>
            <a:ext cx="2405897" cy="30253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4"/>
          <a:stretch/>
        </p:blipFill>
        <p:spPr>
          <a:xfrm>
            <a:off x="7052687" y="1315051"/>
            <a:ext cx="1816883" cy="302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5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Algorithms developed for a large distributed network</a:t>
            </a:r>
          </a:p>
          <a:p>
            <a:r>
              <a:rPr lang="en-US" dirty="0" smtClean="0"/>
              <a:t>Show flow distribution on junction</a:t>
            </a:r>
          </a:p>
          <a:p>
            <a:r>
              <a:rPr lang="en-US" dirty="0" smtClean="0"/>
              <a:t>Experimental results shows correlation between counted persons and detected devices </a:t>
            </a:r>
          </a:p>
          <a:p>
            <a:r>
              <a:rPr lang="en-US" dirty="0" smtClean="0"/>
              <a:t>Developed tools for data visualization (demo)</a:t>
            </a:r>
          </a:p>
        </p:txBody>
      </p:sp>
    </p:spTree>
    <p:extLst>
      <p:ext uri="{BB962C8B-B14F-4D97-AF65-F5344CB8AC3E}">
        <p14:creationId xmlns:p14="http://schemas.microsoft.com/office/powerpoint/2010/main" val="373281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205</Words>
  <Application>Microsoft Office PowerPoint</Application>
  <PresentationFormat>On-screen Show (16:9)</PresentationFormat>
  <Paragraphs>51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Tahoma</vt:lpstr>
      <vt:lpstr>Office Theme</vt:lpstr>
      <vt:lpstr>Custom Design</vt:lpstr>
      <vt:lpstr>Distributed Crowd Flow Analysis Using Passive Packet Sniffing</vt:lpstr>
      <vt:lpstr>Introduction</vt:lpstr>
      <vt:lpstr>High level overview</vt:lpstr>
      <vt:lpstr>Algorithms 1/2</vt:lpstr>
      <vt:lpstr>Algorithms 2/2</vt:lpstr>
      <vt:lpstr>Experiment</vt:lpstr>
      <vt:lpstr>Result</vt:lpstr>
      <vt:lpstr>Discussion</vt:lpstr>
      <vt:lpstr>Conclusion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Pulsar: Towards Ubiquitous Visible Light Localization</dc:title>
  <dc:creator>Nelis</dc:creator>
  <cp:lastModifiedBy>David</cp:lastModifiedBy>
  <cp:revision>62</cp:revision>
  <dcterms:created xsi:type="dcterms:W3CDTF">2018-10-02T18:51:10Z</dcterms:created>
  <dcterms:modified xsi:type="dcterms:W3CDTF">2018-11-23T15:02:53Z</dcterms:modified>
</cp:coreProperties>
</file>